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67" r:id="rId4"/>
    <p:sldId id="268" r:id="rId5"/>
    <p:sldId id="297" r:id="rId7"/>
    <p:sldId id="300" r:id="rId8"/>
    <p:sldId id="298" r:id="rId9"/>
    <p:sldId id="301" r:id="rId10"/>
    <p:sldId id="274" r:id="rId11"/>
    <p:sldId id="281" r:id="rId12"/>
    <p:sldId id="282" r:id="rId13"/>
    <p:sldId id="283" r:id="rId14"/>
    <p:sldId id="284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B8B1-9889-4CD9-AF71-B5846C79E70D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1775B-42E7-44E3-ABFB-957F4CD83640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E915-1D78-4C32-843F-E5E65B5CF0A1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8222-5FAE-41EC-A6ED-1CCB4A58D66E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2A7-0131-4E80-B30A-348A1D2B16C1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7080-B691-4ACB-8F32-39C93B0EBE95}" type="datetime1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07C3-D3F3-4F6C-9E51-E60AF25EBD0E}" type="datetime1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571A-4C86-49D3-AD7A-D5DB2D5C51C6}" type="datetime1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483E-300D-4809-92CF-58AAE0B49EE5}" type="datetime1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3FB7-0388-4ABB-B9FE-42C9A5FC25C7}" type="datetime1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6D4C5-89C2-48FA-A968-5609E431725A}" type="datetime1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34381-1AFA-461A-9085-AA7E9938FC63}" type="datetime1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293" y="272098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72098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48" y="272099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5085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21792" y="1794776"/>
            <a:ext cx="10762488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UNIVERSAL CHARGER FOR MODERN DEVICES</a:t>
            </a:r>
            <a:endParaRPr lang="en-US" sz="3200" b="1" dirty="0"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 algn="ctr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54112" y="4078340"/>
            <a:ext cx="4437888" cy="5285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04AAD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Presented By</a:t>
            </a:r>
            <a:endParaRPr lang="en-US" sz="3200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AKSHAYA N S (927623BEC006)</a:t>
            </a:r>
            <a:endParaRPr lang="en-US" b="1" dirty="0"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BHARATHI S (927623BEC018)</a:t>
            </a:r>
            <a:endParaRPr lang="en-US" b="1" dirty="0"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DHAARANI T(927623BEC026)</a:t>
            </a:r>
            <a:endParaRPr lang="en-US" b="1" dirty="0"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 algn="ctr">
              <a:lnSpc>
                <a:spcPts val="7940"/>
              </a:lnSpc>
            </a:pPr>
            <a:r>
              <a:rPr lang="en-US" sz="1600" b="1" dirty="0">
                <a:solidFill>
                  <a:srgbClr val="004AAD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 </a:t>
            </a:r>
            <a:endParaRPr lang="en-US" sz="1600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 algn="ctr">
              <a:lnSpc>
                <a:spcPts val="7940"/>
              </a:lnSpc>
            </a:pPr>
            <a:endParaRPr lang="en-US" sz="3200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7940"/>
              </a:lnSpc>
            </a:pPr>
            <a:endParaRPr lang="en-US" sz="3200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01752" y="4137714"/>
            <a:ext cx="5020056" cy="537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4AAD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Guided By</a:t>
            </a:r>
            <a:endParaRPr lang="en-US" sz="3200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Dr.K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Sheikdavood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 algn="ctr">
              <a:lnSpc>
                <a:spcPts val="7940"/>
              </a:lnSpc>
            </a:pPr>
            <a:endParaRPr lang="en-US" sz="3200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 algn="ctr">
              <a:lnSpc>
                <a:spcPts val="7940"/>
              </a:lnSpc>
            </a:pPr>
            <a:endParaRPr lang="en-US" sz="3200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 algn="ctr">
              <a:lnSpc>
                <a:spcPts val="7940"/>
              </a:lnSpc>
            </a:pPr>
            <a:endParaRPr lang="en-US" sz="3200" b="1" dirty="0">
              <a:solidFill>
                <a:srgbClr val="004AAD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 algn="ctr">
              <a:lnSpc>
                <a:spcPts val="7940"/>
              </a:lnSpc>
            </a:pPr>
            <a:endParaRPr lang="en-US" sz="5670" b="1" dirty="0">
              <a:solidFill>
                <a:srgbClr val="004AA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ECA1-9C40-4A7D-BFCC-23609CEFB23E}" type="datetime1">
              <a:rPr lang="en-IN" smtClean="0"/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17805" y="1172845"/>
            <a:ext cx="4516755" cy="548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DESIGN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79513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293" y="253810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" y="1902460"/>
            <a:ext cx="5311775" cy="4399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320" y="1902460"/>
            <a:ext cx="5395595" cy="439928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4BC5-8D1D-4A9D-8421-901B3484BC8A}" type="datetime1">
              <a:rPr lang="en-IN" smtClean="0"/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18745" y="1111885"/>
            <a:ext cx="3317875" cy="513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68605" y="1625600"/>
            <a:ext cx="11923395" cy="471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r>
              <a:rPr lang="en-US" altLang="en-US" b="1" dirty="0">
                <a:latin typeface="Times New Roman Bold" panose="02020603050405020304" charset="0"/>
                <a:cs typeface="Times New Roman Bold" panose="02020603050405020304" charset="0"/>
              </a:rPr>
              <a:t>Microcontroller (ESP32):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the charger, monitors sensors, and sends data to the cloud.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r>
              <a:rPr lang="en-US" altLang="en-US" b="1" dirty="0">
                <a:latin typeface="Times New Roman Bold" panose="02020603050405020304" charset="0"/>
                <a:cs typeface="Times New Roman Bold" panose="02020603050405020304" charset="0"/>
              </a:rPr>
              <a:t>STUSB4500: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Automatically negotiates the correct USB-C Power Delivery voltage (5V–20V).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r>
              <a:rPr lang="en-US" altLang="en-US" b="1" dirty="0">
                <a:latin typeface="Times New Roman Bold" panose="02020603050405020304" charset="0"/>
                <a:cs typeface="Times New Roman Bold" panose="02020603050405020304" charset="0"/>
              </a:rPr>
              <a:t>LTC3780: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Regulates the output by stepping voltage up or down through buck-boost conversion.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r>
              <a:rPr lang="en-US" altLang="en-US" b="1" dirty="0">
                <a:latin typeface="Times New Roman Bold" panose="02020603050405020304" charset="0"/>
                <a:cs typeface="Times New Roman Bold" panose="02020603050405020304" charset="0"/>
              </a:rPr>
              <a:t>INA219: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Measures real-time voltage, current, and power for monitoring and safety.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r>
              <a:rPr lang="en-US" altLang="en-US" b="1" dirty="0">
                <a:latin typeface="Times New Roman Bold" panose="02020603050405020304" charset="0"/>
                <a:cs typeface="Times New Roman Bold" panose="02020603050405020304" charset="0"/>
              </a:rPr>
              <a:t>0.96" OLED Display: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live charging information like voltage, current, and power.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r>
              <a:rPr lang="en-US" altLang="en-US" b="1" dirty="0">
                <a:latin typeface="Times New Roman Bold" panose="02020603050405020304" charset="0"/>
                <a:cs typeface="Times New Roman Bold" panose="02020603050405020304" charset="0"/>
              </a:rPr>
              <a:t>USB-C &amp; Barrel Jack Ports: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interchangeable output options for different types of devices.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r>
              <a:rPr lang="en-US" altLang="en-US" b="1" dirty="0">
                <a:latin typeface="Times New Roman Bold" panose="02020603050405020304" charset="0"/>
                <a:cs typeface="Times New Roman Bold" panose="02020603050405020304" charset="0"/>
              </a:rPr>
              <a:t>Level Shifter &amp; Connectors: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proper voltage compatibility and safe connections between components.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charset="0"/>
              <a:buChar char="q"/>
            </a:pPr>
            <a:r>
              <a:rPr lang="en-US" altLang="en-US" b="1" dirty="0">
                <a:latin typeface="Times New Roman Bold" panose="02020603050405020304" charset="0"/>
                <a:cs typeface="Times New Roman Bold" panose="02020603050405020304" charset="0"/>
              </a:rPr>
              <a:t>20V Adapter: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Supplies the main input power for generating all USB-C PD output levels.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" y="635"/>
            <a:ext cx="2292350" cy="111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5" y="68580"/>
            <a:ext cx="1196340" cy="11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290" y="128905"/>
            <a:ext cx="810260" cy="98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E5F87-3390-46E5-8555-197354094198}" type="datetime1">
              <a:rPr lang="en-IN" smtClean="0"/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6" y="799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79513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293" y="253810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9485" y="1825625"/>
            <a:ext cx="2852420" cy="43516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620" y="1764665"/>
            <a:ext cx="3179445" cy="4352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120" y="1764030"/>
            <a:ext cx="3765550" cy="435102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7241-456B-469C-875C-ACC33DCC15C0}" type="datetime1">
              <a:rPr lang="en-IN" smtClean="0"/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293" y="272098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72098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5085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762000" y="1453515"/>
            <a:ext cx="10099040" cy="332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CONCLUSION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The smart universal charger provides an efficient and safe charging solution for a wide range of devices by using USB-C Power Delivery, adaptive voltage regulation, and real-time monitoring. With interchangeable output ports and automatic protection features, the system ensures reliable charging while reducing hardware redundancy. This innovation improves convenience, enhances safety, reduces e-waste, and offers a modern, intelligent alternative to traditional chargers. It also enables IoT-based data logging for better energy tracking and device health analysis. Additionally, the system’s modular design allows easy upgrades and customization for future charging standards.</a:t>
            </a: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pic>
        <p:nvPicPr>
          <p:cNvPr id="3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B5F3-9A76-4A8D-82CB-6F130F30A7C9}" type="datetime1">
              <a:rPr lang="en-IN" smtClean="0"/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293" y="272098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72098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45085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157480" y="803910"/>
            <a:ext cx="2226945" cy="14300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ts val="794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REFERENCE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  <a:p>
            <a:pPr>
              <a:lnSpc>
                <a:spcPts val="7940"/>
              </a:lnSpc>
            </a:pP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 rot="10800000" flipV="1">
            <a:off x="530225" y="2109470"/>
            <a:ext cx="10826750" cy="434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7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rot="10800000" flipV="1">
            <a:off x="530860" y="2110105"/>
            <a:ext cx="11039475" cy="399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31495" y="1919605"/>
            <a:ext cx="11397615" cy="4707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Y. Chen et al., “Parameter-Independent Battery Control Based on Series and Parallel Impedance Emulation,” IEEE Transactions on Industrial Electronics, 2024.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R. Gupta et al., “Transmitter Side Control of a Wireless EV Charger Employing IoT,” IEEE Access, 2023.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L. Wang et al., “Design and Experimental Verification of a Bidirectional EV On-Board Charger Featuring Multiphase Operation,” IEEE Trans_x0002_actions on Power Electronics, 2022.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T. Sato et al., “A High-Efficiency Isolated Wide Voltage Range DC–DC Converter Using WBG Devices,” IEEE Transactions on Power Delivery, 2023.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704020202020204" pitchFamily="34" charset="0"/>
              <a:buChar char="•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S. Bhatia et al., “A Comprehensive Study on Fast Charging in Smart_x0002_phones,” IEEE Consumer Electronics Magazine, 2023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334F6-A712-4D24-8664-181B3BCC07CB}" type="datetime1">
              <a:rPr lang="en-IN" smtClean="0"/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1304" y="1002995"/>
            <a:ext cx="557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PROBLEM STATEMENT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pic>
        <p:nvPicPr>
          <p:cNvPr id="50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0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89" y="170920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1145" y="1464945"/>
            <a:ext cx="6176010" cy="39935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indent="0" algn="just">
              <a:buNone/>
            </a:pPr>
            <a:r>
              <a:rPr lang="en-US" dirty="0"/>
              <a:t> 	</a:t>
            </a:r>
            <a:endParaRPr lang="en-US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use many electronic devices, and each device needs a different charger. Carrying multiple chargers is inconvenient, unsafe, and creates e-waste. Normal chargers cannot adjust voltage or current automatically, do not identify the connected device, and do not provide any safety or monitoring features. So, there is a need for one smart universal charger that can work with any device, adjust power safely, and give real-time information.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270750" y="1694180"/>
            <a:ext cx="4021455" cy="344551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A6E1-F48E-47B3-86B4-C2FB949BA272}" type="datetime1">
              <a:rPr lang="en-IN" smtClean="0"/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06" y="88657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97801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0955" y="1173111"/>
            <a:ext cx="344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PROBLEM SOLUTION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6348" y="1634776"/>
            <a:ext cx="5695122" cy="495486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800" dirty="0">
                <a:latin typeface="Times New Roman Regular" panose="02020603050405020304" charset="0"/>
                <a:cs typeface="Times New Roman Regular" panose="02020603050405020304" charset="0"/>
              </a:rPr>
              <a:t>The solution is to build a smart universal charger that can automatically adjust voltage and current for any device using USB-C PD negotiation and a buck-boost converter, while also providing interchangeable output ports like USB-C and a barrel jack. This allows the same charger to power smartphones, laptops, IoT boards, and even small DC devices. With real-time monitoring, safety protection, and IoT logging, the charger delivers the correct power safely, replaces multiple adapters, improves convenience, and reduces e-waste.</a:t>
            </a:r>
            <a:endParaRPr lang="en-US" altLang="en-US" sz="18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79513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695" y="1830705"/>
            <a:ext cx="3653155" cy="25400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291580" y="4260215"/>
            <a:ext cx="5694680" cy="19367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58800" indent="0" algn="just" defTabSz="26670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latin typeface="Times New Roman" panose="02020603050405020304"/>
                <a:ea typeface="Times New Roman" panose="02020603050405020304"/>
              </a:rPr>
              <a:t>1) OLED Display   2) Outercase  3) LTC3780 ( Buck</a:t>
            </a:r>
            <a:r>
              <a:rPr lang="en-US" sz="1600">
                <a:latin typeface="Times New Roman" panose="02020603050405020304"/>
                <a:ea typeface="Times New Roman" panose="02020603050405020304"/>
              </a:rPr>
              <a:t> </a:t>
            </a:r>
            <a:r>
              <a:rPr sz="1600">
                <a:latin typeface="Times New Roman" panose="02020603050405020304"/>
                <a:ea typeface="Times New Roman" panose="02020603050405020304"/>
              </a:rPr>
              <a:t>Booster)   4) Barrel Jack</a:t>
            </a:r>
            <a:r>
              <a:rPr lang="en-US" sz="1600">
                <a:latin typeface="Times New Roman" panose="02020603050405020304"/>
                <a:ea typeface="Times New Roman" panose="02020603050405020304"/>
              </a:rPr>
              <a:t>  </a:t>
            </a:r>
            <a:r>
              <a:rPr sz="1600">
                <a:latin typeface="Times New Roman" panose="02020603050405020304"/>
                <a:ea typeface="Times New Roman" panose="02020603050405020304"/>
              </a:rPr>
              <a:t>5) USB - C Port  6) USB - A Port  7) ESP32(Microcontroller)  8) Current Sensor</a:t>
            </a:r>
            <a:endParaRPr sz="1600"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0F8B-324C-41FB-9E43-63FEC308B717}" type="datetime1">
              <a:rPr lang="en-IN" smtClean="0"/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79513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06" y="79513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410845" y="1185545"/>
            <a:ext cx="4948555" cy="471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LITERATURE SURVEY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9" name="Table 8"/>
          <p:cNvGraphicFramePr/>
          <p:nvPr>
            <p:custDataLst>
              <p:tags r:id="rId4"/>
            </p:custDataLst>
          </p:nvPr>
        </p:nvGraphicFramePr>
        <p:xfrm>
          <a:off x="685800" y="1701800"/>
          <a:ext cx="10747375" cy="448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560"/>
                <a:gridCol w="1593215"/>
                <a:gridCol w="2518410"/>
                <a:gridCol w="889000"/>
                <a:gridCol w="4949190"/>
              </a:tblGrid>
              <a:tr h="3740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S.NO</a:t>
                      </a:r>
                      <a:endParaRPr lang="en-US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AUTHOR</a:t>
                      </a:r>
                      <a:endParaRPr lang="en-US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TITLE</a:t>
                      </a:r>
                      <a:endParaRPr lang="en-US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YEAR</a:t>
                      </a:r>
                      <a:endParaRPr lang="en-US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REMARKS</a:t>
                      </a:r>
                      <a:endParaRPr lang="en-US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/>
                </a:tc>
              </a:tr>
              <a:tr h="750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 </a:t>
                      </a:r>
                      <a:r>
                        <a:rPr lang="en-US" sz="16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 J.</a:t>
                      </a:r>
                      <a:r>
                        <a:rPr sz="160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 Smith</a:t>
                      </a:r>
                      <a:endParaRPr sz="160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USB-C Power Delivery: A Universal Charging Standard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Explains the evolution of USB-C PD and how dynamic voltage profiles improve device compatibility and charging efficiency across multiple platforms.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5057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 Kumar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Adaptive Buck-Boost Converters for Smart Power Systems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Describes how buck-boost converters ensure stable voltage regulation under varying loads, directly supporting flexible multi-device charging systems.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5057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Chen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Power Monitoring Using INA-Series Sensors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Demonstrates real-time voltage and current sensing for safety, fault detection, and power optimization—essential for smart chargers.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5057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[4]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 Vega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IoT-Enabled Energy Monitoring and Logging Systems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Highlights the importance of cloud-based monitoring for tracking power consumption, improving device safety, and enabling predictive maintenance.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5057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[5]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Patel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Multi-Port Charging Architecture for Universal Power Systems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Focuses on multi-output architectures like USB-C and barrel jacks, addressing compatibility issues and supporting both modern and legacy devices in one system.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A2F2-B5CA-450F-8D2F-8C1AE5B14591}" type="datetime1">
              <a:rPr lang="en-IN" smtClean="0"/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" y="365125"/>
            <a:ext cx="11289792" cy="224091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INTRODUCTION</a:t>
            </a:r>
            <a:b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3990" y="1087755"/>
            <a:ext cx="11576050" cy="524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intelligently detects the connected device and automatically negotiates the required voltage and current using USB-C Power Delivery.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buck-boost converter dynamically regulates the output to ensure stable and safe charging across a wide range of devices.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interchangeable output ports such as USB-C and a barrel jack, the charger supports both modern electronics and traditional DC-powered devices.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of voltage, current, and power enables early detection of abnormal conditions like over-load, short-circuit, or overheating, allowing the system to instantly cut off or adjust the output to protect the device.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smart, adaptive approach enhances safety, improves charging efficiency, reduces the need for multiple chargers, and extends the lifespan of connected devices while minimizing e-waste.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79513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830" y="79514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06" y="79513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BB57-DA27-4211-BAC2-4A66173FDE2C}" type="datetime1">
              <a:rPr lang="en-IN" smtClean="0"/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79513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06" y="79513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411480" y="1179195"/>
            <a:ext cx="4324350" cy="385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EXISTING SYSTEM</a:t>
            </a:r>
            <a:endParaRPr lang="en-US" sz="2400"/>
          </a:p>
        </p:txBody>
      </p:sp>
      <p:sp>
        <p:nvSpPr>
          <p:cNvPr id="7" name="Text Box 6"/>
          <p:cNvSpPr txBox="1"/>
          <p:nvPr/>
        </p:nvSpPr>
        <p:spPr>
          <a:xfrm>
            <a:off x="1060450" y="2030095"/>
            <a:ext cx="6417945" cy="4173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Supports only fixed voltage and current levels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 device recognition or power negotiation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Single dedicated output port (mostly USB-A)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Faults like short-circuit or overheating not detected early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Charging efficiency depends on device compatibility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Safety and reliability are moderate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Users need separate chargers for each device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2025-11-29 at 1.36.50 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845" y="1564640"/>
            <a:ext cx="3282315" cy="463931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DEC-D33B-44AE-9701-F4BEE14948E3}" type="datetime1">
              <a:rPr lang="en-IN" smtClean="0"/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79513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06" y="79513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7"/>
          <p:cNvSpPr txBox="1"/>
          <p:nvPr/>
        </p:nvSpPr>
        <p:spPr>
          <a:xfrm>
            <a:off x="4322445" y="2003425"/>
            <a:ext cx="6433820" cy="36741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sz="1600" dirty="0"/>
              <a:t>Automatic USB-C PD profile negotiation (5V to 20V)</a:t>
            </a: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sz="1600" dirty="0"/>
              <a:t>Adjustable voltage and current via buck-boost converter</a:t>
            </a: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sz="1600" dirty="0"/>
              <a:t>Interchangeable output ports: USB-C + Barrel Jack</a:t>
            </a: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sz="1600" dirty="0"/>
              <a:t>Real-time monitoring of voltage, current, and power</a:t>
            </a: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sz="1600" dirty="0"/>
              <a:t>Automatic protection against overload and overheating</a:t>
            </a: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sz="1600" dirty="0"/>
              <a:t>IoT connectivity for data logging and device health tracking</a:t>
            </a: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endParaRPr sz="1600" dirty="0"/>
          </a:p>
          <a:p>
            <a:pPr marL="285750" indent="-285750">
              <a:buFont typeface="Wingdings" panose="05000000000000000000" charset="0"/>
              <a:buChar char=""/>
            </a:pPr>
            <a:r>
              <a:rPr sz="1600" dirty="0"/>
              <a:t>One charger for all devices → reduces cost and e-waste</a:t>
            </a:r>
            <a:endParaRPr sz="1600" dirty="0"/>
          </a:p>
        </p:txBody>
      </p:sp>
      <p:pic>
        <p:nvPicPr>
          <p:cNvPr id="9" name="Picture 8" descr="ChatGPT Image Nov 28, 2025, 11_50_00 AM"/>
          <p:cNvPicPr>
            <a:picLocks noChangeAspect="1"/>
          </p:cNvPicPr>
          <p:nvPr/>
        </p:nvPicPr>
        <p:blipFill>
          <a:blip r:embed="rId4"/>
          <a:srcRect r="-171" b="2029"/>
          <a:stretch>
            <a:fillRect/>
          </a:stretch>
        </p:blipFill>
        <p:spPr>
          <a:xfrm>
            <a:off x="635" y="1742440"/>
            <a:ext cx="3719830" cy="4613911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913380" y="642620"/>
            <a:ext cx="2493010" cy="1007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02285" y="1285875"/>
            <a:ext cx="4411345" cy="4565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PROPOSED SYSTEM 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0DD8-1E71-40FB-92EC-31F2B898698D}" type="datetime1">
              <a:rPr lang="en-IN" smtClean="0"/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209" y="1172817"/>
            <a:ext cx="453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BLOCK DIAGRAM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League Spartan"/>
              <a:cs typeface="Times New Roman" panose="02020603050405020304" pitchFamily="18" charset="0"/>
              <a:sym typeface="League Spartan"/>
            </a:endParaRPr>
          </a:p>
        </p:txBody>
      </p:sp>
      <p:pic>
        <p:nvPicPr>
          <p:cNvPr id="2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79513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06" y="79513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creenshot 2025-11-13 at 9.47.31 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195" y="1779270"/>
            <a:ext cx="6797675" cy="46863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8EA9-0318-4415-A365-DA0C01EF5BED}" type="datetime1">
              <a:rPr lang="en-IN" smtClean="0"/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10845" y="1172845"/>
            <a:ext cx="3660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299661501" descr="Description: https://lh7-rt.googleusercontent.com/docsz/AD_4nXdNWgd8L1yM0yIl5204lKo5liUQQp0H1w96Qwbzsr6ouaCbMToBdtZ6RkrS-AXq1iTIJ74qRKIcH-bBt1Y8xPb9szF7BVdO9payLvyo1Ll9y80En7U2QaS6uHO6vw6B1irbRBJo4YWc2m_17IaKMTw?key=jhIH52jZ2vDapWCZ9KzmRH_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5" y="79513"/>
            <a:ext cx="2292350" cy="109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92" y="85435"/>
            <a:ext cx="1196340" cy="10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6" descr="Description: http://www.mkce.ac.in/wp-content/uploads/2018/02/foot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06" y="79513"/>
            <a:ext cx="81025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835" y="1842135"/>
            <a:ext cx="8901430" cy="46653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6D72D-4511-409D-BF10-27D261C219CB}" type="datetime1">
              <a:rPr lang="en-IN" smtClean="0"/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49249-FC48-47B8-92FA-4330554B3729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39*354"/>
  <p:tag name="TABLE_ENDDRAG_RECT" val="60*154*839*35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6282</Words>
  <Application>WPS Presentation</Application>
  <PresentationFormat>Widescreen</PresentationFormat>
  <Paragraphs>227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SimSun</vt:lpstr>
      <vt:lpstr>Wingdings</vt:lpstr>
      <vt:lpstr>Times New Roman</vt:lpstr>
      <vt:lpstr>League Spartan</vt:lpstr>
      <vt:lpstr>Thonburi</vt:lpstr>
      <vt:lpstr>Times New Roman Regular</vt:lpstr>
      <vt:lpstr>Times New Roman</vt:lpstr>
      <vt:lpstr>Wingdings</vt:lpstr>
      <vt:lpstr>Times New Roman Bold</vt:lpstr>
      <vt:lpstr>Calibri</vt:lpstr>
      <vt:lpstr>Helvetica Neue</vt:lpstr>
      <vt:lpstr>Microsoft YaHei</vt:lpstr>
      <vt:lpstr>汉仪旗黑</vt:lpstr>
      <vt:lpstr>Arial Unicode MS</vt:lpstr>
      <vt:lpstr>Calibri Light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  INTRODUCTION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OUTCOME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Dr.D. Mercy</dc:creator>
  <cp:lastModifiedBy>dhaaranit</cp:lastModifiedBy>
  <cp:revision>26</cp:revision>
  <dcterms:created xsi:type="dcterms:W3CDTF">2025-12-02T09:28:07Z</dcterms:created>
  <dcterms:modified xsi:type="dcterms:W3CDTF">2025-12-02T09:28:07Z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EC9C0950370A1BBC27B12E691A20E8B9_43</vt:lpwstr>
  </property>
  <property fmtid="{D5CDD505-2E9C-101B-9397-08002B2CF9AE}" pid="3" name="KSOProductBuildVer">
    <vt:lpwstr>1033-6.11.0.8608</vt:lpwstr>
  </property>
</Properties>
</file>